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7" r:id="rId4"/>
    <p:sldId id="274" r:id="rId5"/>
    <p:sldId id="275" r:id="rId6"/>
    <p:sldId id="276" r:id="rId7"/>
    <p:sldId id="257" r:id="rId8"/>
    <p:sldId id="258" r:id="rId9"/>
    <p:sldId id="259" r:id="rId10"/>
    <p:sldId id="273" r:id="rId11"/>
    <p:sldId id="278" r:id="rId12"/>
    <p:sldId id="279" r:id="rId13"/>
    <p:sldId id="280" r:id="rId14"/>
    <p:sldId id="281" r:id="rId15"/>
    <p:sldId id="282" r:id="rId16"/>
    <p:sldId id="283"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14/08/2015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475656" y="2132856"/>
            <a:ext cx="6624736" cy="4478149"/>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r>
              <a:rPr lang="es-MX" sz="2800" b="1" dirty="0" smtClean="0">
                <a:solidFill>
                  <a:prstClr val="black"/>
                </a:solidFill>
                <a:latin typeface="Arial" pitchFamily="34" charset="0"/>
                <a:cs typeface="Arial" pitchFamily="34" charset="0"/>
              </a:rPr>
              <a:t>Asignatura: Legislación Fiscal Federal II</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dirty="0">
                <a:latin typeface="Arial" panose="020B0604020202020204" pitchFamily="34" charset="0"/>
                <a:cs typeface="Arial" panose="020B0604020202020204" pitchFamily="34" charset="0"/>
              </a:rPr>
              <a:t>D</a:t>
            </a:r>
            <a:r>
              <a:rPr lang="es-MX" sz="2800" dirty="0" smtClean="0">
                <a:latin typeface="Arial" panose="020B0604020202020204" pitchFamily="34" charset="0"/>
                <a:cs typeface="Arial" panose="020B0604020202020204" pitchFamily="34" charset="0"/>
              </a:rPr>
              <a:t>eterminación de pago provisional de ingresos por separación laboral</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C.P. Alfredo Trejo Espino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36712" y="620688"/>
            <a:ext cx="8419095" cy="2062103"/>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r>
              <a:rPr lang="es-MX" sz="2400" dirty="0">
                <a:latin typeface="Arial" panose="020B0604020202020204" pitchFamily="34" charset="0"/>
                <a:cs typeface="Arial" panose="020B0604020202020204" pitchFamily="34" charset="0"/>
              </a:rPr>
              <a:t>Determinación de pago provisional de ingresos por separación laboral</a:t>
            </a:r>
          </a:p>
          <a:p>
            <a:pPr algn="just"/>
            <a:endParaRPr lang="es-MX" sz="2400" dirty="0">
              <a:latin typeface="Arial" panose="020B0604020202020204" pitchFamily="34" charset="0"/>
              <a:cs typeface="Arial" panose="020B0604020202020204" pitchFamily="34" charset="0"/>
            </a:endParaRPr>
          </a:p>
        </p:txBody>
      </p:sp>
      <p:sp>
        <p:nvSpPr>
          <p:cNvPr id="2" name="1 CuadroTexto"/>
          <p:cNvSpPr txBox="1"/>
          <p:nvPr/>
        </p:nvSpPr>
        <p:spPr>
          <a:xfrm>
            <a:off x="650484" y="2060848"/>
            <a:ext cx="7920880" cy="3293209"/>
          </a:xfrm>
          <a:prstGeom prst="rect">
            <a:avLst/>
          </a:prstGeom>
          <a:noFill/>
        </p:spPr>
        <p:txBody>
          <a:bodyPr wrap="square" rtlCol="0">
            <a:spAutoFit/>
          </a:bodyPr>
          <a:lstStyle/>
          <a:p>
            <a:endParaRPr lang="es-MX" sz="2400" b="1" dirty="0" smtClean="0">
              <a:latin typeface="Arial" panose="020B0604020202020204" pitchFamily="34" charset="0"/>
              <a:cs typeface="Arial" panose="020B0604020202020204" pitchFamily="34" charset="0"/>
            </a:endParaRPr>
          </a:p>
          <a:p>
            <a:endParaRPr lang="es-MX" sz="2400" dirty="0">
              <a:latin typeface="Arial" panose="020B0604020202020204" pitchFamily="34" charset="0"/>
              <a:cs typeface="Arial" panose="020B0604020202020204" pitchFamily="34" charset="0"/>
            </a:endParaRPr>
          </a:p>
          <a:p>
            <a:r>
              <a:rPr lang="es-MX" sz="2400" b="1" dirty="0">
                <a:latin typeface="Arial" panose="020B0604020202020204" pitchFamily="34" charset="0"/>
                <a:cs typeface="Arial" panose="020B0604020202020204" pitchFamily="34" charset="0"/>
              </a:rPr>
              <a:t>UBICACIÓN</a:t>
            </a:r>
          </a:p>
          <a:p>
            <a:endParaRPr lang="es-MX" sz="2400" dirty="0">
              <a:latin typeface="Arial" panose="020B0604020202020204" pitchFamily="34" charset="0"/>
              <a:cs typeface="Arial" panose="020B0604020202020204" pitchFamily="34" charset="0"/>
            </a:endParaRPr>
          </a:p>
          <a:p>
            <a:r>
              <a:rPr lang="es-MX" sz="2400" b="1" dirty="0">
                <a:latin typeface="Arial" panose="020B0604020202020204" pitchFamily="34" charset="0"/>
                <a:cs typeface="Arial" panose="020B0604020202020204" pitchFamily="34" charset="0"/>
              </a:rPr>
              <a:t>TÍTULO</a:t>
            </a:r>
            <a:r>
              <a:rPr lang="es-MX" sz="2400" dirty="0" smtClean="0">
                <a:latin typeface="Arial" panose="020B0604020202020204" pitchFamily="34" charset="0"/>
                <a:cs typeface="Arial" panose="020B0604020202020204" pitchFamily="34" charset="0"/>
              </a:rPr>
              <a:t>: IV .- </a:t>
            </a:r>
            <a:r>
              <a:rPr lang="es-MX" sz="2400" b="1" dirty="0" smtClean="0">
                <a:latin typeface="Arial" panose="020B0604020202020204" pitchFamily="34" charset="0"/>
                <a:cs typeface="Arial" panose="020B0604020202020204" pitchFamily="34" charset="0"/>
              </a:rPr>
              <a:t>De las personas Físicas</a:t>
            </a:r>
            <a:endParaRPr lang="es-MX" sz="2400" b="1" dirty="0">
              <a:latin typeface="Arial" panose="020B0604020202020204" pitchFamily="34" charset="0"/>
              <a:cs typeface="Arial" panose="020B0604020202020204" pitchFamily="34" charset="0"/>
            </a:endParaRPr>
          </a:p>
          <a:p>
            <a:r>
              <a:rPr lang="es-MX" sz="2400" b="1" dirty="0">
                <a:latin typeface="Arial" panose="020B0604020202020204" pitchFamily="34" charset="0"/>
                <a:cs typeface="Arial" panose="020B0604020202020204" pitchFamily="34" charset="0"/>
              </a:rPr>
              <a:t>CAPÍTULO</a:t>
            </a:r>
            <a:r>
              <a:rPr lang="es-MX" sz="2400" dirty="0">
                <a:latin typeface="Arial" panose="020B0604020202020204" pitchFamily="34" charset="0"/>
                <a:cs typeface="Arial" panose="020B0604020202020204" pitchFamily="34" charset="0"/>
              </a:rPr>
              <a:t>: </a:t>
            </a:r>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I</a:t>
            </a:r>
          </a:p>
          <a:p>
            <a:r>
              <a:rPr lang="es-MX" sz="2400" b="1" dirty="0" smtClean="0">
                <a:latin typeface="Arial" panose="020B0604020202020204" pitchFamily="34" charset="0"/>
                <a:cs typeface="Arial" panose="020B0604020202020204" pitchFamily="34" charset="0"/>
              </a:rPr>
              <a:t>ARTíCULOS</a:t>
            </a:r>
            <a:r>
              <a:rPr lang="es-MX" sz="2400" dirty="0">
                <a:latin typeface="Arial" panose="020B0604020202020204" pitchFamily="34" charset="0"/>
                <a:cs typeface="Arial" panose="020B0604020202020204" pitchFamily="34" charset="0"/>
              </a:rPr>
              <a:t>:  </a:t>
            </a:r>
            <a:r>
              <a:rPr lang="es-MX" sz="2400" dirty="0" smtClean="0">
                <a:latin typeface="Arial" panose="020B0604020202020204" pitchFamily="34" charset="0"/>
                <a:cs typeface="Arial" panose="020B0604020202020204" pitchFamily="34" charset="0"/>
              </a:rPr>
              <a:t>96   </a:t>
            </a:r>
            <a:r>
              <a:rPr lang="es-MX" sz="2400" dirty="0">
                <a:latin typeface="Arial" panose="020B0604020202020204" pitchFamily="34" charset="0"/>
                <a:cs typeface="Arial" panose="020B0604020202020204" pitchFamily="34" charset="0"/>
              </a:rPr>
              <a:t>(LISR)</a:t>
            </a:r>
          </a:p>
          <a:p>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976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1196752"/>
            <a:ext cx="7056784" cy="4154984"/>
          </a:xfrm>
          <a:prstGeom prst="rect">
            <a:avLst/>
          </a:prstGeom>
          <a:noFill/>
        </p:spPr>
        <p:txBody>
          <a:bodyPr wrap="square" rtlCol="0">
            <a:spAutoFit/>
          </a:bodyPr>
          <a:lstStyle/>
          <a:p>
            <a:r>
              <a:rPr lang="es-MX" sz="2400" b="1" dirty="0" smtClean="0">
                <a:latin typeface="Arial" panose="020B0604020202020204" pitchFamily="34" charset="0"/>
                <a:cs typeface="Arial" panose="020B0604020202020204" pitchFamily="34" charset="0"/>
              </a:rPr>
              <a:t>Pagos por separación</a:t>
            </a:r>
          </a:p>
          <a:p>
            <a:endParaRPr lang="es-MX" sz="2400" dirty="0" smtClean="0">
              <a:latin typeface="Arial" panose="020B0604020202020204" pitchFamily="34" charset="0"/>
              <a:cs typeface="Arial" panose="020B0604020202020204" pitchFamily="34" charset="0"/>
            </a:endParaRPr>
          </a:p>
          <a:p>
            <a:endParaRPr lang="es-MX" sz="2400" dirty="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Pagos que recibe el trabajador como consecuencia de la terminación de la relación laboral de acuerdo con la Ley Federal del Trabajo.</a:t>
            </a:r>
          </a:p>
          <a:p>
            <a:endParaRPr lang="es-MX" sz="2400" dirty="0" smtClean="0">
              <a:latin typeface="Arial" panose="020B0604020202020204" pitchFamily="34" charset="0"/>
              <a:cs typeface="Arial" panose="020B0604020202020204" pitchFamily="34" charset="0"/>
            </a:endParaRPr>
          </a:p>
          <a:p>
            <a:endParaRPr lang="es-MX" sz="2400" dirty="0" smtClean="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Indemnización</a:t>
            </a:r>
          </a:p>
          <a:p>
            <a:pPr marL="285750" indent="-285750">
              <a:buFont typeface="Wingdings" panose="05000000000000000000" pitchFamily="2" charset="2"/>
              <a:buChar char="Ø"/>
            </a:pPr>
            <a:endParaRPr lang="es-MX" sz="2400" dirty="0" smtClean="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Prima de antigüedad</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4568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692696"/>
            <a:ext cx="7560840" cy="6001643"/>
          </a:xfrm>
          <a:prstGeom prst="rect">
            <a:avLst/>
          </a:prstGeom>
          <a:noFill/>
        </p:spPr>
        <p:txBody>
          <a:bodyPr wrap="square" rtlCol="0">
            <a:spAutoFit/>
          </a:bodyPr>
          <a:lstStyle/>
          <a:p>
            <a:r>
              <a:rPr lang="es-MX" sz="2400" b="1" dirty="0" smtClean="0">
                <a:latin typeface="Arial" panose="020B0604020202020204" pitchFamily="34" charset="0"/>
                <a:cs typeface="Arial" panose="020B0604020202020204" pitchFamily="34" charset="0"/>
              </a:rPr>
              <a:t>Ingresos exentos</a:t>
            </a:r>
          </a:p>
          <a:p>
            <a:endParaRPr lang="es-MX" sz="2400" b="1" dirty="0" smtClean="0">
              <a:latin typeface="Arial" panose="020B0604020202020204" pitchFamily="34" charset="0"/>
              <a:cs typeface="Arial" panose="020B0604020202020204" pitchFamily="34" charset="0"/>
            </a:endParaRPr>
          </a:p>
          <a:p>
            <a:endParaRPr lang="es-MX" sz="2400" b="1" dirty="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Art 93 LISR.- No se pagará Impuesto Sobre la Renta por la obtención de los siguientes ingresos:</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Fracción XIII</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Pagos por separación (retiro, </a:t>
            </a:r>
            <a:r>
              <a:rPr lang="es-MX" sz="2400" dirty="0">
                <a:latin typeface="Arial" panose="020B0604020202020204" pitchFamily="34" charset="0"/>
                <a:cs typeface="Arial" panose="020B0604020202020204" pitchFamily="34" charset="0"/>
              </a:rPr>
              <a:t>i</a:t>
            </a:r>
            <a:r>
              <a:rPr lang="es-MX" sz="2400" dirty="0" smtClean="0">
                <a:latin typeface="Arial" panose="020B0604020202020204" pitchFamily="34" charset="0"/>
                <a:cs typeface="Arial" panose="020B0604020202020204" pitchFamily="34" charset="0"/>
              </a:rPr>
              <a:t>ndemnizaciones, primas de antigüedad) 90 días de SMGAGC por cada año laborado.</a:t>
            </a:r>
          </a:p>
          <a:p>
            <a:pPr algn="just"/>
            <a:endParaRPr lang="es-MX" sz="2400" dirty="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Toda fracción de mas de 6 meses se considera un año completo</a:t>
            </a:r>
          </a:p>
          <a:p>
            <a:endParaRPr lang="es-MX" sz="2000" dirty="0"/>
          </a:p>
          <a:p>
            <a:endParaRPr lang="es-MX" sz="2800" b="1" dirty="0"/>
          </a:p>
        </p:txBody>
      </p:sp>
    </p:spTree>
    <p:extLst>
      <p:ext uri="{BB962C8B-B14F-4D97-AF65-F5344CB8AC3E}">
        <p14:creationId xmlns:p14="http://schemas.microsoft.com/office/powerpoint/2010/main" val="42305619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332656"/>
            <a:ext cx="7776864" cy="6647974"/>
          </a:xfrm>
          <a:prstGeom prst="rect">
            <a:avLst/>
          </a:prstGeom>
          <a:noFill/>
        </p:spPr>
        <p:txBody>
          <a:bodyPr wrap="square" rtlCol="0">
            <a:spAutoFit/>
          </a:bodyPr>
          <a:lstStyle/>
          <a:p>
            <a:r>
              <a:rPr lang="es-MX" sz="2400" b="1" dirty="0" smtClean="0">
                <a:latin typeface="Arial" panose="020B0604020202020204" pitchFamily="34" charset="0"/>
                <a:cs typeface="Arial" panose="020B0604020202020204" pitchFamily="34" charset="0"/>
              </a:rPr>
              <a:t>Ejemplo:</a:t>
            </a:r>
          </a:p>
          <a:p>
            <a:endParaRPr lang="es-MX" sz="2400" dirty="0">
              <a:latin typeface="Arial" panose="020B0604020202020204" pitchFamily="34" charset="0"/>
              <a:cs typeface="Arial" panose="020B0604020202020204" pitchFamily="34" charset="0"/>
            </a:endParaRPr>
          </a:p>
          <a:p>
            <a:r>
              <a:rPr lang="es-MX" sz="2400" dirty="0" smtClean="0">
                <a:latin typeface="Arial" panose="020B0604020202020204" pitchFamily="34" charset="0"/>
                <a:cs typeface="Arial" panose="020B0604020202020204" pitchFamily="34" charset="0"/>
              </a:rPr>
              <a:t>Fecha de ingreso:		1 de febrero de 1012</a:t>
            </a:r>
          </a:p>
          <a:p>
            <a:r>
              <a:rPr lang="es-MX" sz="2400" dirty="0" smtClean="0">
                <a:latin typeface="Arial" panose="020B0604020202020204" pitchFamily="34" charset="0"/>
                <a:cs typeface="Arial" panose="020B0604020202020204" pitchFamily="34" charset="0"/>
              </a:rPr>
              <a:t>Fecha de separación:	30 de septiembre de 2014</a:t>
            </a:r>
          </a:p>
          <a:p>
            <a:r>
              <a:rPr lang="es-MX" sz="2400" dirty="0" smtClean="0">
                <a:latin typeface="Arial" panose="020B0604020202020204" pitchFamily="34" charset="0"/>
                <a:cs typeface="Arial" panose="020B0604020202020204" pitchFamily="34" charset="0"/>
              </a:rPr>
              <a:t>Duración de la relación:	2 años 8 meses</a:t>
            </a:r>
          </a:p>
          <a:p>
            <a:r>
              <a:rPr lang="es-MX" sz="2400" dirty="0" smtClean="0">
                <a:latin typeface="Arial" panose="020B0604020202020204" pitchFamily="34" charset="0"/>
                <a:cs typeface="Arial" panose="020B0604020202020204" pitchFamily="34" charset="0"/>
              </a:rPr>
              <a:t>Salario Diario:		400.00		</a:t>
            </a:r>
            <a:endParaRPr lang="es-MX" sz="2400" dirty="0">
              <a:latin typeface="Arial" panose="020B0604020202020204" pitchFamily="34" charset="0"/>
              <a:cs typeface="Arial" panose="020B0604020202020204" pitchFamily="34" charset="0"/>
            </a:endParaRPr>
          </a:p>
          <a:p>
            <a:r>
              <a:rPr lang="es-MX" sz="2400" dirty="0" smtClean="0">
                <a:latin typeface="Arial" panose="020B0604020202020204" pitchFamily="34" charset="0"/>
                <a:cs typeface="Arial" panose="020B0604020202020204" pitchFamily="34" charset="0"/>
              </a:rPr>
              <a:t>	</a:t>
            </a:r>
          </a:p>
          <a:p>
            <a:r>
              <a:rPr lang="es-MX" sz="2400" dirty="0" smtClean="0">
                <a:latin typeface="Arial" panose="020B0604020202020204" pitchFamily="34" charset="0"/>
                <a:cs typeface="Arial" panose="020B0604020202020204" pitchFamily="34" charset="0"/>
              </a:rPr>
              <a:t>Pagos por separación:	36,000.00</a:t>
            </a:r>
          </a:p>
          <a:p>
            <a:r>
              <a:rPr lang="es-MX" sz="2400" dirty="0" smtClean="0">
                <a:latin typeface="Arial" panose="020B0604020202020204" pitchFamily="34" charset="0"/>
                <a:cs typeface="Arial" panose="020B0604020202020204" pitchFamily="34" charset="0"/>
              </a:rPr>
              <a:t>Prima de antigüedad:	  4,081.00</a:t>
            </a:r>
          </a:p>
          <a:p>
            <a:r>
              <a:rPr lang="es-MX" sz="2400" dirty="0" smtClean="0">
                <a:latin typeface="Arial" panose="020B0604020202020204" pitchFamily="34" charset="0"/>
                <a:cs typeface="Arial" panose="020B0604020202020204" pitchFamily="34" charset="0"/>
              </a:rPr>
              <a:t>Total				40,081.00</a:t>
            </a:r>
          </a:p>
          <a:p>
            <a:r>
              <a:rPr lang="es-MX" sz="2400" dirty="0" smtClean="0">
                <a:latin typeface="Arial" panose="020B0604020202020204" pitchFamily="34" charset="0"/>
                <a:cs typeface="Arial" panose="020B0604020202020204" pitchFamily="34" charset="0"/>
              </a:rPr>
              <a:t>Exento (90*63.77*3)	17,217.90 *</a:t>
            </a:r>
          </a:p>
          <a:p>
            <a:r>
              <a:rPr lang="es-MX" sz="2400" dirty="0" smtClean="0">
                <a:latin typeface="Arial" panose="020B0604020202020204" pitchFamily="34" charset="0"/>
                <a:cs typeface="Arial" panose="020B0604020202020204" pitchFamily="34" charset="0"/>
              </a:rPr>
              <a:t>Gravado 			22,863.10</a:t>
            </a:r>
          </a:p>
          <a:p>
            <a:endParaRPr lang="es-MX" sz="2400" dirty="0">
              <a:latin typeface="Arial" panose="020B0604020202020204" pitchFamily="34" charset="0"/>
              <a:cs typeface="Arial" panose="020B0604020202020204" pitchFamily="34" charset="0"/>
            </a:endParaRPr>
          </a:p>
          <a:p>
            <a:endParaRPr lang="es-MX" sz="2400" dirty="0" smtClean="0">
              <a:latin typeface="Arial" panose="020B0604020202020204" pitchFamily="34" charset="0"/>
              <a:cs typeface="Arial" panose="020B0604020202020204" pitchFamily="34" charset="0"/>
            </a:endParaRPr>
          </a:p>
          <a:p>
            <a:endParaRPr lang="es-MX" sz="24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Se toman en consideración 3 años en virtud de que son 2 años con 8 meses</a:t>
            </a:r>
            <a:endParaRPr lang="es-MX" sz="20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2554868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548680"/>
            <a:ext cx="7488832" cy="5386090"/>
          </a:xfrm>
          <a:prstGeom prst="rect">
            <a:avLst/>
          </a:prstGeom>
          <a:noFill/>
        </p:spPr>
        <p:txBody>
          <a:bodyPr wrap="square" rtlCol="0">
            <a:spAutoFit/>
          </a:bodyPr>
          <a:lstStyle/>
          <a:p>
            <a:r>
              <a:rPr lang="es-MX" sz="2800" b="1" dirty="0" smtClean="0"/>
              <a:t>Pago Provisional  (retención)</a:t>
            </a:r>
          </a:p>
          <a:p>
            <a:endParaRPr lang="es-MX" dirty="0"/>
          </a:p>
          <a:p>
            <a:r>
              <a:rPr lang="es-MX" sz="2000" dirty="0" smtClean="0">
                <a:latin typeface="Arial" panose="020B0604020202020204" pitchFamily="34" charset="0"/>
                <a:cs typeface="Arial" panose="020B0604020202020204" pitchFamily="34" charset="0"/>
              </a:rPr>
              <a:t>Art. 96 LISR</a:t>
            </a:r>
          </a:p>
          <a:p>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Antepenúltimo párrafo.</a:t>
            </a:r>
          </a:p>
          <a:p>
            <a:endParaRPr lang="es-MX" sz="2000" dirty="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Las personas que hagan pagos por los conceptos a que se refiere el artículo 95 de esta Ley, efectuarán la retención aplicando al ingreso total por este concepto, una tasa que se calculará dividiendo el impuesto correspondiente al último sueldo mensual ordinario, entre dicho sueldo; el cociente obtenido se multiplicará por cien y el producto se expresará en por ciento. Cuando los pagos por estos conceptos sean inferiores al último sueldo mensual ordinario, la retención se calculará aplicándoles la tarifa establecida en este artículo.</a:t>
            </a:r>
          </a:p>
          <a:p>
            <a:endParaRPr lang="es-MX" sz="20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570685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6674" y="692696"/>
            <a:ext cx="7992888" cy="6186309"/>
          </a:xfrm>
          <a:prstGeom prst="rect">
            <a:avLst/>
          </a:prstGeom>
          <a:noFill/>
        </p:spPr>
        <p:txBody>
          <a:bodyPr wrap="square" rtlCol="0">
            <a:spAutoFit/>
          </a:bodyPr>
          <a:lstStyle/>
          <a:p>
            <a:r>
              <a:rPr lang="es-MX" sz="2000" b="1" dirty="0" smtClean="0">
                <a:latin typeface="Arial" panose="020B0604020202020204" pitchFamily="34" charset="0"/>
                <a:cs typeface="Arial" panose="020B0604020202020204" pitchFamily="34" charset="0"/>
              </a:rPr>
              <a:t>Determinación de la retención</a:t>
            </a:r>
          </a:p>
          <a:p>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Pagos </a:t>
            </a:r>
            <a:r>
              <a:rPr lang="es-MX" sz="2000" dirty="0">
                <a:latin typeface="Arial" panose="020B0604020202020204" pitchFamily="34" charset="0"/>
                <a:cs typeface="Arial" panose="020B0604020202020204" pitchFamily="34" charset="0"/>
              </a:rPr>
              <a:t>por separación:	</a:t>
            </a:r>
            <a:r>
              <a:rPr lang="es-MX" sz="2000" dirty="0" smtClean="0">
                <a:latin typeface="Arial" panose="020B0604020202020204" pitchFamily="34" charset="0"/>
                <a:cs typeface="Arial" panose="020B0604020202020204" pitchFamily="34" charset="0"/>
              </a:rPr>
              <a:t>		36,000.00</a:t>
            </a:r>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Prima </a:t>
            </a:r>
            <a:r>
              <a:rPr lang="es-MX" sz="2000" dirty="0">
                <a:latin typeface="Arial" panose="020B0604020202020204" pitchFamily="34" charset="0"/>
                <a:cs typeface="Arial" panose="020B0604020202020204" pitchFamily="34" charset="0"/>
              </a:rPr>
              <a:t>de antigüedad:	 </a:t>
            </a:r>
            <a:r>
              <a:rPr lang="es-MX" sz="2000" dirty="0" smtClean="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4,081.00</a:t>
            </a:r>
          </a:p>
          <a:p>
            <a:r>
              <a:rPr lang="es-MX" sz="2000" dirty="0" smtClean="0">
                <a:latin typeface="Arial" panose="020B0604020202020204" pitchFamily="34" charset="0"/>
                <a:cs typeface="Arial" panose="020B0604020202020204" pitchFamily="34" charset="0"/>
              </a:rPr>
              <a:t>	Total</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		40,081.00</a:t>
            </a:r>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Exento </a:t>
            </a:r>
            <a:r>
              <a:rPr lang="es-MX" sz="2000" dirty="0">
                <a:latin typeface="Arial" panose="020B0604020202020204" pitchFamily="34" charset="0"/>
                <a:cs typeface="Arial" panose="020B0604020202020204" pitchFamily="34" charset="0"/>
              </a:rPr>
              <a:t>(90*63.77*3)	</a:t>
            </a:r>
            <a:r>
              <a:rPr lang="es-MX" sz="2000" dirty="0" smtClean="0">
                <a:latin typeface="Arial" panose="020B0604020202020204" pitchFamily="34" charset="0"/>
                <a:cs typeface="Arial" panose="020B0604020202020204" pitchFamily="34" charset="0"/>
              </a:rPr>
              <a:t>		17,217.90</a:t>
            </a:r>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Gravado </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	22,863.10</a:t>
            </a:r>
            <a:endParaRPr lang="es-MX" sz="2000" dirty="0">
              <a:latin typeface="Arial" panose="020B0604020202020204" pitchFamily="34" charset="0"/>
              <a:cs typeface="Arial" panose="020B0604020202020204" pitchFamily="34" charset="0"/>
            </a:endParaRPr>
          </a:p>
          <a:p>
            <a:endParaRPr lang="es-MX" sz="2000" dirty="0" smtClean="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(por)	tasa:</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ISR de ultimo sueldo mensual ordinario</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Ultimo sueldo mensual ordinario</a:t>
            </a:r>
          </a:p>
          <a:p>
            <a:endParaRPr lang="es-MX" sz="2000" dirty="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	1,454.08</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				  12.11%</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12,000.00</a:t>
            </a:r>
          </a:p>
          <a:p>
            <a:r>
              <a:rPr lang="es-MX" sz="2000" dirty="0">
                <a:latin typeface="Arial" panose="020B0604020202020204" pitchFamily="34" charset="0"/>
                <a:cs typeface="Arial" panose="020B0604020202020204" pitchFamily="34" charset="0"/>
              </a:rPr>
              <a:t>	</a:t>
            </a:r>
          </a:p>
          <a:p>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ISR  retener				  </a:t>
            </a:r>
            <a:r>
              <a:rPr lang="es-MX" sz="2000" b="1" dirty="0" smtClean="0">
                <a:latin typeface="Arial" panose="020B0604020202020204" pitchFamily="34" charset="0"/>
                <a:cs typeface="Arial" panose="020B0604020202020204" pitchFamily="34" charset="0"/>
              </a:rPr>
              <a:t>2,768.72</a:t>
            </a:r>
          </a:p>
          <a:p>
            <a:endParaRPr lang="es-MX" dirty="0" smtClean="0"/>
          </a:p>
          <a:p>
            <a:r>
              <a:rPr lang="es-MX" dirty="0"/>
              <a:t> </a:t>
            </a:r>
            <a:r>
              <a:rPr lang="es-MX" dirty="0" smtClean="0"/>
              <a:t>                </a:t>
            </a:r>
            <a:endParaRPr lang="es-MX" dirty="0"/>
          </a:p>
        </p:txBody>
      </p:sp>
    </p:spTree>
    <p:extLst>
      <p:ext uri="{BB962C8B-B14F-4D97-AF65-F5344CB8AC3E}">
        <p14:creationId xmlns:p14="http://schemas.microsoft.com/office/powerpoint/2010/main" val="446838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035695815"/>
              </p:ext>
            </p:extLst>
          </p:nvPr>
        </p:nvGraphicFramePr>
        <p:xfrm>
          <a:off x="1979712" y="2132856"/>
          <a:ext cx="4392488" cy="3271639"/>
        </p:xfrm>
        <a:graphic>
          <a:graphicData uri="http://schemas.openxmlformats.org/drawingml/2006/table">
            <a:tbl>
              <a:tblPr>
                <a:tableStyleId>{5C22544A-7EE6-4342-B048-85BDC9FD1C3A}</a:tableStyleId>
              </a:tblPr>
              <a:tblGrid>
                <a:gridCol w="3358962"/>
                <a:gridCol w="1033526"/>
              </a:tblGrid>
              <a:tr h="353566">
                <a:tc>
                  <a:txBody>
                    <a:bodyPr/>
                    <a:lstStyle/>
                    <a:p>
                      <a:pPr algn="l" fontAlgn="b"/>
                      <a:r>
                        <a:rPr lang="es-MX" sz="2000" u="none" strike="noStrike" dirty="0">
                          <a:effectLst/>
                          <a:latin typeface="Arial" panose="020B0604020202020204" pitchFamily="34" charset="0"/>
                          <a:cs typeface="Arial" panose="020B0604020202020204" pitchFamily="34" charset="0"/>
                        </a:rPr>
                        <a:t>Sueldo mensual</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a:effectLst/>
                          <a:latin typeface="Arial" panose="020B0604020202020204" pitchFamily="34" charset="0"/>
                          <a:cs typeface="Arial" panose="020B0604020202020204" pitchFamily="34" charset="0"/>
                        </a:rPr>
                        <a:t>12,000.00</a:t>
                      </a:r>
                      <a:endParaRPr lang="es-MX" sz="2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Límite inferior</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a:effectLst/>
                          <a:latin typeface="Arial" panose="020B0604020202020204" pitchFamily="34" charset="0"/>
                          <a:cs typeface="Arial" panose="020B0604020202020204" pitchFamily="34" charset="0"/>
                        </a:rPr>
                        <a:t>10,298.36</a:t>
                      </a:r>
                      <a:endParaRPr lang="es-MX" sz="2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Excedente</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a:effectLst/>
                          <a:latin typeface="Arial" panose="020B0604020202020204" pitchFamily="34" charset="0"/>
                          <a:cs typeface="Arial" panose="020B0604020202020204" pitchFamily="34" charset="0"/>
                        </a:rPr>
                        <a:t>1,701.64</a:t>
                      </a:r>
                      <a:endParaRPr lang="es-MX" sz="2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 sobre excedente</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a:effectLst/>
                          <a:latin typeface="Arial" panose="020B0604020202020204" pitchFamily="34" charset="0"/>
                          <a:cs typeface="Arial" panose="020B0604020202020204" pitchFamily="34" charset="0"/>
                        </a:rPr>
                        <a:t>21.36%</a:t>
                      </a:r>
                      <a:endParaRPr lang="es-MX" sz="2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Impuesto Marginal </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a:effectLst/>
                          <a:latin typeface="Arial" panose="020B0604020202020204" pitchFamily="34" charset="0"/>
                          <a:cs typeface="Arial" panose="020B0604020202020204" pitchFamily="34" charset="0"/>
                        </a:rPr>
                        <a:t>363.47</a:t>
                      </a:r>
                      <a:endParaRPr lang="es-MX" sz="2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Cuota Fija</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dirty="0">
                          <a:effectLst/>
                          <a:latin typeface="Arial" panose="020B0604020202020204" pitchFamily="34" charset="0"/>
                          <a:cs typeface="Arial" panose="020B0604020202020204" pitchFamily="34" charset="0"/>
                        </a:rPr>
                        <a:t>1,090.61</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353566">
                <a:tc>
                  <a:txBody>
                    <a:bodyPr/>
                    <a:lstStyle/>
                    <a:p>
                      <a:pPr algn="l" fontAlgn="b"/>
                      <a:r>
                        <a:rPr lang="es-MX" sz="2000" u="none" strike="noStrike" dirty="0">
                          <a:effectLst/>
                          <a:latin typeface="Arial" panose="020B0604020202020204" pitchFamily="34" charset="0"/>
                          <a:cs typeface="Arial" panose="020B0604020202020204" pitchFamily="34" charset="0"/>
                        </a:rPr>
                        <a:t>ISR de sueldo mensual ordinario</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s-MX" sz="2000" u="none" strike="noStrike" dirty="0">
                          <a:effectLst/>
                          <a:latin typeface="Arial" panose="020B0604020202020204" pitchFamily="34" charset="0"/>
                          <a:cs typeface="Arial" panose="020B0604020202020204" pitchFamily="34" charset="0"/>
                        </a:rPr>
                        <a:t>1,454.08</a:t>
                      </a:r>
                      <a:endParaRPr lang="es-MX"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
        <p:nvSpPr>
          <p:cNvPr id="3" name="2 CuadroTexto"/>
          <p:cNvSpPr txBox="1"/>
          <p:nvPr/>
        </p:nvSpPr>
        <p:spPr>
          <a:xfrm>
            <a:off x="1115616" y="764704"/>
            <a:ext cx="6552728" cy="523220"/>
          </a:xfrm>
          <a:prstGeom prst="rect">
            <a:avLst/>
          </a:prstGeom>
          <a:noFill/>
        </p:spPr>
        <p:txBody>
          <a:bodyPr wrap="square" rtlCol="0">
            <a:spAutoFit/>
          </a:bodyPr>
          <a:lstStyle/>
          <a:p>
            <a:r>
              <a:rPr lang="es-MX" sz="2800" b="1" dirty="0" smtClean="0"/>
              <a:t>ISR de sueldo mensual Ordinario</a:t>
            </a:r>
            <a:endParaRPr lang="es-MX" sz="2800" b="1" dirty="0"/>
          </a:p>
        </p:txBody>
      </p:sp>
    </p:spTree>
    <p:extLst>
      <p:ext uri="{BB962C8B-B14F-4D97-AF65-F5344CB8AC3E}">
        <p14:creationId xmlns:p14="http://schemas.microsoft.com/office/powerpoint/2010/main" val="2336225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970318"/>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000" dirty="0">
                <a:latin typeface="Arial" panose="020B0604020202020204" pitchFamily="34" charset="0"/>
                <a:cs typeface="Arial" pitchFamily="34" charset="0"/>
              </a:rPr>
              <a:t>diputados, C. d. (2014). Ley del Impuesto sobre la Renta. México: </a:t>
            </a:r>
            <a:r>
              <a:rPr lang="es-MX" sz="2000" dirty="0" err="1">
                <a:latin typeface="Arial" pitchFamily="34" charset="0"/>
                <a:cs typeface="Arial" pitchFamily="34" charset="0"/>
              </a:rPr>
              <a:t>Taxxx</a:t>
            </a:r>
            <a:r>
              <a:rPr lang="es-MX" sz="2000" dirty="0" smtClean="0">
                <a:latin typeface="Arial" pitchFamily="34" charset="0"/>
                <a:cs typeface="Arial" pitchFamily="34" charset="0"/>
              </a:rPr>
              <a:t>.</a:t>
            </a:r>
          </a:p>
          <a:p>
            <a:endParaRPr lang="es-MX" sz="2000" dirty="0">
              <a:latin typeface="Arial" pitchFamily="34" charset="0"/>
              <a:cs typeface="Arial" pitchFamily="34" charset="0"/>
            </a:endParaRPr>
          </a:p>
          <a:p>
            <a:r>
              <a:rPr lang="es-MX" sz="2000" dirty="0">
                <a:latin typeface="Arial" pitchFamily="34" charset="0"/>
                <a:cs typeface="Arial" pitchFamily="34" charset="0"/>
              </a:rPr>
              <a:t>diputados, C. d. (2014). </a:t>
            </a:r>
            <a:r>
              <a:rPr lang="es-MX" sz="2000" dirty="0" smtClean="0">
                <a:latin typeface="Arial" pitchFamily="34" charset="0"/>
                <a:cs typeface="Arial" pitchFamily="34" charset="0"/>
              </a:rPr>
              <a:t>Reglamento de la Ley </a:t>
            </a:r>
            <a:r>
              <a:rPr lang="es-MX" sz="2000" dirty="0">
                <a:latin typeface="Arial" pitchFamily="34" charset="0"/>
                <a:cs typeface="Arial" pitchFamily="34" charset="0"/>
              </a:rPr>
              <a:t>del Impuesto sobre la Renta. México: </a:t>
            </a:r>
            <a:r>
              <a:rPr lang="es-MX" sz="2000" dirty="0" err="1">
                <a:latin typeface="Arial" pitchFamily="34" charset="0"/>
                <a:cs typeface="Arial" pitchFamily="34" charset="0"/>
              </a:rPr>
              <a:t>Taxxx</a:t>
            </a:r>
            <a:r>
              <a:rPr lang="es-MX" sz="2000" dirty="0" smtClean="0">
                <a:latin typeface="Arial" pitchFamily="34" charset="0"/>
                <a:cs typeface="Arial" pitchFamily="34" charset="0"/>
              </a:rPr>
              <a:t>.</a:t>
            </a:r>
          </a:p>
          <a:p>
            <a:endParaRPr lang="es-MX" sz="2000" dirty="0" smtClean="0">
              <a:latin typeface="Arial" pitchFamily="34" charset="0"/>
              <a:cs typeface="Arial" pitchFamily="34" charset="0"/>
            </a:endParaRPr>
          </a:p>
          <a:p>
            <a:r>
              <a:rPr lang="es-MX" sz="2000" dirty="0">
                <a:latin typeface="Arial" pitchFamily="34" charset="0"/>
                <a:cs typeface="Arial" pitchFamily="34" charset="0"/>
              </a:rPr>
              <a:t>Público, S. d. (30 de Diciembre de 2013). </a:t>
            </a:r>
            <a:r>
              <a:rPr lang="es-MX" sz="2000" dirty="0" smtClean="0">
                <a:latin typeface="Arial" pitchFamily="34" charset="0"/>
                <a:cs typeface="Arial" pitchFamily="34" charset="0"/>
              </a:rPr>
              <a:t>Resolución </a:t>
            </a:r>
            <a:r>
              <a:rPr lang="es-MX" sz="2000" dirty="0">
                <a:latin typeface="Arial" pitchFamily="34" charset="0"/>
                <a:cs typeface="Arial" pitchFamily="34" charset="0"/>
              </a:rPr>
              <a:t>Miscelánea Fiscal 2014. México, Distrito Federal.</a:t>
            </a:r>
            <a:endParaRPr lang="es-MX" sz="2000" dirty="0" smtClean="0">
              <a:latin typeface="Arial" pitchFamily="34" charset="0"/>
              <a:cs typeface="Arial" pitchFamily="34" charset="0"/>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27584" y="980728"/>
            <a:ext cx="7704856" cy="3539430"/>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p>
          <a:p>
            <a:pPr algn="just"/>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lvl="0" algn="ctr"/>
            <a:r>
              <a:rPr lang="es-MX" sz="2800" dirty="0">
                <a:solidFill>
                  <a:prstClr val="black"/>
                </a:solidFill>
                <a:latin typeface="Arial" panose="020B0604020202020204" pitchFamily="34" charset="0"/>
                <a:cs typeface="Arial" panose="020B0604020202020204" pitchFamily="34" charset="0"/>
              </a:rPr>
              <a:t>Determinación de pago provisional de ingresos por separación laboral</a:t>
            </a:r>
            <a:endParaRPr lang="es-MX" sz="2800" b="1" dirty="0">
              <a:solidFill>
                <a:prstClr val="black"/>
              </a:solidFill>
              <a:latin typeface="Arial" pitchFamily="34" charset="0"/>
              <a:cs typeface="Arial" pitchFamily="34" charset="0"/>
            </a:endParaRPr>
          </a:p>
          <a:p>
            <a:pPr algn="just"/>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908720"/>
            <a:ext cx="7776864" cy="4678204"/>
          </a:xfrm>
          <a:prstGeom prst="rect">
            <a:avLst/>
          </a:prstGeom>
          <a:noFill/>
        </p:spPr>
        <p:txBody>
          <a:bodyPr wrap="square" rtlCol="0">
            <a:spAutoFit/>
          </a:bodyPr>
          <a:lstStyle/>
          <a:p>
            <a:r>
              <a:rPr lang="es-MX" sz="2800" b="1" dirty="0" smtClean="0">
                <a:latin typeface="Arial" panose="020B0604020202020204" pitchFamily="34" charset="0"/>
                <a:cs typeface="Arial" panose="020B0604020202020204" pitchFamily="34" charset="0"/>
              </a:rPr>
              <a:t>Resumen</a:t>
            </a:r>
          </a:p>
          <a:p>
            <a:endParaRPr lang="es-MX" dirty="0" smtClean="0"/>
          </a:p>
          <a:p>
            <a:endParaRPr lang="es-MX" dirty="0" smtClean="0"/>
          </a:p>
          <a:p>
            <a:pPr algn="just"/>
            <a:r>
              <a:rPr lang="es-MX" sz="2400" dirty="0" smtClean="0">
                <a:latin typeface="Arial" panose="020B0604020202020204" pitchFamily="34" charset="0"/>
                <a:cs typeface="Arial" panose="020B0604020202020204" pitchFamily="34" charset="0"/>
              </a:rPr>
              <a:t>Necesariamente, cuando existe una relación laboral algún día esta relación llega a su fin.</a:t>
            </a:r>
          </a:p>
          <a:p>
            <a:pPr algn="just"/>
            <a:endParaRPr lang="es-MX" sz="2400" dirty="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En el presente trabajo se aborda el tema de cómo debe determinarse la retención de Impuesto sobre la Renta cuando existen pagos por separación, considerando además, la parte exenta del pago de ISR de las prestaciones recibidas por el trabajador. </a:t>
            </a:r>
          </a:p>
          <a:p>
            <a:endParaRPr lang="es-MX" sz="24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3452140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3990" y="506873"/>
            <a:ext cx="7344816" cy="2677656"/>
          </a:xfrm>
          <a:prstGeom prst="rect">
            <a:avLst/>
          </a:prstGeom>
          <a:noFill/>
        </p:spPr>
        <p:txBody>
          <a:bodyPr wrap="square" rtlCol="0">
            <a:spAutoFit/>
          </a:bodyPr>
          <a:lstStyle/>
          <a:p>
            <a:r>
              <a:rPr lang="es-MX" sz="2800" b="1" dirty="0" smtClean="0"/>
              <a:t>Abstract</a:t>
            </a:r>
          </a:p>
          <a:p>
            <a:endParaRPr lang="es-MX" sz="2800" b="1" dirty="0"/>
          </a:p>
          <a:p>
            <a:endParaRPr lang="es-MX" sz="2800" b="1" dirty="0" smtClean="0"/>
          </a:p>
          <a:p>
            <a:endParaRPr lang="es-MX" sz="2800" b="1" dirty="0"/>
          </a:p>
          <a:p>
            <a:endParaRPr lang="es-MX" sz="2800" b="1" dirty="0" smtClean="0"/>
          </a:p>
          <a:p>
            <a:endParaRPr lang="es-MX" sz="2800" b="1" dirty="0"/>
          </a:p>
        </p:txBody>
      </p:sp>
      <p:sp>
        <p:nvSpPr>
          <p:cNvPr id="3" name="2 CuadroTexto"/>
          <p:cNvSpPr txBox="1"/>
          <p:nvPr/>
        </p:nvSpPr>
        <p:spPr>
          <a:xfrm>
            <a:off x="899592" y="2204864"/>
            <a:ext cx="7704856" cy="3046988"/>
          </a:xfrm>
          <a:prstGeom prst="rect">
            <a:avLst/>
          </a:prstGeom>
          <a:noFill/>
        </p:spPr>
        <p:txBody>
          <a:bodyPr wrap="square" rtlCol="0">
            <a:spAutoFit/>
          </a:bodyPr>
          <a:lstStyle/>
          <a:p>
            <a:pPr algn="just"/>
            <a:r>
              <a:rPr lang="en-US" sz="2400" dirty="0">
                <a:latin typeface="Arial" panose="020B0604020202020204" pitchFamily="34" charset="0"/>
                <a:cs typeface="Arial" panose="020B0604020202020204" pitchFamily="34" charset="0"/>
              </a:rPr>
              <a:t>Necessarily, when an employment relationship exists someday this relationship comes to an end.</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In this paper the issue of how withholding tax on income should be determined when separation payments are in addition recital, exempt from income tax benefits received by the employee part is addressed.</a:t>
            </a:r>
          </a:p>
        </p:txBody>
      </p:sp>
    </p:spTree>
    <p:extLst>
      <p:ext uri="{BB962C8B-B14F-4D97-AF65-F5344CB8AC3E}">
        <p14:creationId xmlns:p14="http://schemas.microsoft.com/office/powerpoint/2010/main" val="370824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620688"/>
            <a:ext cx="7704856" cy="4093428"/>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Palabras </a:t>
            </a:r>
            <a:r>
              <a:rPr lang="es-MX" sz="2800" b="1" dirty="0" smtClean="0">
                <a:latin typeface="Arial" panose="020B0604020202020204" pitchFamily="34" charset="0"/>
                <a:cs typeface="Arial" panose="020B0604020202020204" pitchFamily="34" charset="0"/>
              </a:rPr>
              <a:t>clave</a:t>
            </a:r>
          </a:p>
          <a:p>
            <a:endParaRPr lang="es-MX" sz="2800" b="1" dirty="0" smtClean="0"/>
          </a:p>
          <a:p>
            <a:endParaRPr lang="es-MX" sz="2800" b="1" dirty="0"/>
          </a:p>
          <a:p>
            <a:endParaRPr lang="es-MX" sz="2800" b="1" dirty="0" smtClean="0"/>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Salarios</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Indemnización</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Prima de antigüedad</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Ingresos exentos</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Pago provisional</a:t>
            </a:r>
          </a:p>
          <a:p>
            <a:endParaRPr lang="es-MX" sz="2800" b="1" dirty="0"/>
          </a:p>
        </p:txBody>
      </p:sp>
    </p:spTree>
    <p:extLst>
      <p:ext uri="{BB962C8B-B14F-4D97-AF65-F5344CB8AC3E}">
        <p14:creationId xmlns:p14="http://schemas.microsoft.com/office/powerpoint/2010/main" val="65653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764704"/>
            <a:ext cx="7128792" cy="3754874"/>
          </a:xfrm>
          <a:prstGeom prst="rect">
            <a:avLst/>
          </a:prstGeom>
          <a:noFill/>
        </p:spPr>
        <p:txBody>
          <a:bodyPr wrap="square" rtlCol="0">
            <a:spAutoFit/>
          </a:bodyPr>
          <a:lstStyle/>
          <a:p>
            <a:r>
              <a:rPr lang="es-MX" sz="2800" b="1" dirty="0" err="1" smtClean="0">
                <a:latin typeface="Arial" panose="020B0604020202020204" pitchFamily="34" charset="0"/>
                <a:cs typeface="Arial" panose="020B0604020202020204" pitchFamily="34" charset="0"/>
              </a:rPr>
              <a:t>Keywords</a:t>
            </a:r>
            <a:endParaRPr lang="es-MX" sz="2800" b="1" dirty="0" smtClean="0">
              <a:latin typeface="Arial" panose="020B0604020202020204" pitchFamily="34" charset="0"/>
              <a:cs typeface="Arial" panose="020B0604020202020204" pitchFamily="34" charset="0"/>
            </a:endParaRPr>
          </a:p>
          <a:p>
            <a:endParaRPr lang="es-MX" b="1" dirty="0" smtClean="0"/>
          </a:p>
          <a:p>
            <a:pPr marL="285750" indent="-285750">
              <a:buFont typeface="Wingdings" panose="05000000000000000000" pitchFamily="2" charset="2"/>
              <a:buChar char="Ø"/>
            </a:pPr>
            <a:endParaRPr lang="es-MX" b="1" dirty="0" smtClean="0"/>
          </a:p>
          <a:p>
            <a:pPr marL="285750" indent="-285750">
              <a:buFont typeface="Wingdings" panose="05000000000000000000" pitchFamily="2" charset="2"/>
              <a:buChar char="Ø"/>
            </a:pPr>
            <a:endParaRPr lang="es-MX" b="1" dirty="0"/>
          </a:p>
          <a:p>
            <a:pPr marL="285750" indent="-285750">
              <a:buFont typeface="Wingdings" panose="05000000000000000000" pitchFamily="2" charset="2"/>
              <a:buChar char="Ø"/>
            </a:pPr>
            <a:endParaRPr lang="es-MX" b="1" dirty="0" smtClean="0"/>
          </a:p>
          <a:p>
            <a:pPr marL="285750" indent="-285750">
              <a:buFont typeface="Wingdings" panose="05000000000000000000" pitchFamily="2" charset="2"/>
              <a:buChar char="Ø"/>
            </a:pPr>
            <a:endParaRPr lang="es-MX" b="1" dirty="0"/>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Wages</a:t>
            </a:r>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Compensation</a:t>
            </a:r>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Seniority premiums</a:t>
            </a:r>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exempt income</a:t>
            </a:r>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interim </a:t>
            </a:r>
            <a:r>
              <a:rPr lang="en-US" sz="2400" dirty="0">
                <a:latin typeface="Arial" panose="020B0604020202020204" pitchFamily="34" charset="0"/>
                <a:cs typeface="Arial" panose="020B0604020202020204" pitchFamily="34" charset="0"/>
              </a:rPr>
              <a:t>payment</a:t>
            </a:r>
            <a:endParaRPr lang="es-MX"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329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27120" y="476672"/>
            <a:ext cx="7632848" cy="3970318"/>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a:p>
            <a:pPr algn="just"/>
            <a:r>
              <a:rPr lang="es-MX" sz="2800" dirty="0">
                <a:latin typeface="Arial" panose="020B0604020202020204" pitchFamily="34" charset="0"/>
                <a:cs typeface="Arial" panose="020B0604020202020204" pitchFamily="34" charset="0"/>
              </a:rPr>
              <a:t>Determinar de forma correcta el monto de los ingresos exentos y gravados, así como el pago provisional de ISR y el impuesto anual cuando hay pagos por separación</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55326" y="620688"/>
            <a:ext cx="8280920" cy="3970318"/>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 ISR de ingresos por Salarios</a:t>
            </a: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UNIDAD 2</a:t>
            </a:r>
            <a:endParaRPr lang="es-MX" sz="2800"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800" dirty="0">
                <a:latin typeface="Arial" panose="020B0604020202020204" pitchFamily="34" charset="0"/>
                <a:cs typeface="Arial" panose="020B0604020202020204" pitchFamily="34" charset="0"/>
              </a:rPr>
              <a:t>Que </a:t>
            </a:r>
            <a:r>
              <a:rPr lang="es-MX" sz="2800" dirty="0" smtClean="0">
                <a:latin typeface="Arial" panose="020B0604020202020204" pitchFamily="34" charset="0"/>
                <a:cs typeface="Arial" panose="020B0604020202020204" pitchFamily="34" charset="0"/>
              </a:rPr>
              <a:t>el alumno identifique los ingresos por salarios y sea capaz de aplicar las disposiciones fiscales para determinar el cálculo del impuesto en cada caso.</a:t>
            </a:r>
            <a:r>
              <a:rPr lang="es-MX" sz="2800" b="1" dirty="0" smtClean="0">
                <a:latin typeface="Arial" pitchFamily="34" charset="0"/>
                <a:cs typeface="Arial" pitchFamily="34" charset="0"/>
              </a:rPr>
              <a:t>   </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764704"/>
            <a:ext cx="8059055" cy="4401205"/>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smtClean="0">
              <a:latin typeface="Arial" pitchFamily="34" charset="0"/>
              <a:cs typeface="Arial" pitchFamily="34" charset="0"/>
            </a:endParaRPr>
          </a:p>
          <a:p>
            <a:r>
              <a:rPr lang="es-MX" sz="2800" dirty="0">
                <a:latin typeface="Arial" panose="020B0604020202020204" pitchFamily="34" charset="0"/>
                <a:cs typeface="Arial" panose="020B0604020202020204" pitchFamily="34" charset="0"/>
              </a:rPr>
              <a:t>2.1.7. D</a:t>
            </a:r>
            <a:r>
              <a:rPr lang="es-MX" sz="2800" dirty="0" smtClean="0">
                <a:latin typeface="Arial" panose="020B0604020202020204" pitchFamily="34" charset="0"/>
                <a:cs typeface="Arial" panose="020B0604020202020204" pitchFamily="34" charset="0"/>
              </a:rPr>
              <a:t>eterminación de pago provisional de ingresos por separación laboral</a:t>
            </a:r>
            <a:endParaRPr lang="es-MX" sz="2800" dirty="0">
              <a:latin typeface="Arial" panose="020B0604020202020204" pitchFamily="34" charset="0"/>
              <a:cs typeface="Arial" panose="020B0604020202020204"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smtClean="0">
                <a:latin typeface="Arial" pitchFamily="34" charset="0"/>
                <a:cs typeface="Arial" pitchFamily="34" charset="0"/>
              </a:rPr>
              <a:t>Es importante determinar de forma correcta la retención de ISR cuando se entregan al trabajador pagos por separación, para así no afectar ni al trabajador ni al fisco por una inadecuada determinación</a:t>
            </a:r>
            <a:r>
              <a:rPr lang="es-MX" sz="2800" b="1" dirty="0" smtClean="0">
                <a:latin typeface="Arial" pitchFamily="34" charset="0"/>
                <a:cs typeface="Arial" pitchFamily="34" charset="0"/>
              </a:rPr>
              <a:t>.</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600</Words>
  <Application>Microsoft Office PowerPoint</Application>
  <PresentationFormat>Presentación en pantalla (4:3)</PresentationFormat>
  <Paragraphs>157</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SICAF</cp:lastModifiedBy>
  <cp:revision>41</cp:revision>
  <dcterms:created xsi:type="dcterms:W3CDTF">2012-08-07T16:35:15Z</dcterms:created>
  <dcterms:modified xsi:type="dcterms:W3CDTF">2015-08-15T00:16:41Z</dcterms:modified>
</cp:coreProperties>
</file>